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6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2" r:id="rId14"/>
    <p:sldId id="279" r:id="rId15"/>
    <p:sldId id="280" r:id="rId16"/>
    <p:sldId id="281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59" r:id="rId26"/>
    <p:sldId id="258" r:id="rId27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orient="horz" pos="232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7401" userDrawn="1">
          <p15:clr>
            <a:srgbClr val="A4A3A4"/>
          </p15:clr>
        </p15:guide>
        <p15:guide id="7" pos="2434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10" pos="5042" userDrawn="1">
          <p15:clr>
            <a:srgbClr val="A4A3A4"/>
          </p15:clr>
        </p15:guide>
        <p15:guide id="11" pos="51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C5F2"/>
    <a:srgbClr val="773A8F"/>
    <a:srgbClr val="E94078"/>
    <a:srgbClr val="D22987"/>
    <a:srgbClr val="72529E"/>
    <a:srgbClr val="F6A221"/>
    <a:srgbClr val="FFEE57"/>
    <a:srgbClr val="67B868"/>
    <a:srgbClr val="25A69A"/>
    <a:srgbClr val="3FB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>
        <p:scale>
          <a:sx n="70" d="100"/>
          <a:sy n="70" d="100"/>
        </p:scale>
        <p:origin x="738" y="72"/>
      </p:cViewPr>
      <p:guideLst>
        <p:guide orient="horz" pos="1820"/>
        <p:guide pos="3840"/>
        <p:guide pos="506"/>
        <p:guide orient="horz" pos="232"/>
        <p:guide orient="horz" pos="4088"/>
        <p:guide pos="7401"/>
        <p:guide pos="2434"/>
        <p:guide orient="horz" pos="1933"/>
        <p:guide pos="5042"/>
        <p:guide pos="51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92CFE99-2EC4-4E3E-A307-AC765A422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36472E1-E58B-4D74-AACC-9F8995FAF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2D9410C-F76F-4ACD-A7AB-EB805F852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73ADED3-3FEF-4B04-AF6A-572AD622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6E0AA28-3090-4A87-B2DE-3D8AA682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89015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EB2AE4A-9BB2-463C-9F93-CE53675C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63DB24BB-DB0D-416F-BFAD-893700CC3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96B5865-571D-427D-BE0D-F18816F6D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F72091D-4F09-4638-84D0-42DB995D7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4359B3C-E13B-46FF-9EB2-79AC11AC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8579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54D4744B-B5BA-4EB1-8B2C-798A2459E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F8295A6-39B4-4A45-8166-B82AE43C6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9C96E60-9968-4703-A5AA-6F96B8CD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A742EB0-B8C7-4233-B964-34A942C9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DC081A2-43DF-4D90-B4E3-750A69C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346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FB170FE-7B76-410A-B837-874F0A4A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1D03E03-0D82-4FD8-BDE7-81F756667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A476D56-D67A-402C-A2C9-573125148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18B103E-9110-4F9D-A84C-EA17921E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65F156B-2F98-49D2-88B7-BD8055CB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9261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0F77605-1E61-4E27-97E4-CA9192DC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00719B0-23E7-4104-9854-73F3F03B2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A7F6215-338A-478A-AC31-1B4CA593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283CCAF-D8A3-4E6E-A41E-EC1FA50A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4A4799-652D-4C70-875F-C4456C51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5945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A431FC9-842F-4198-9A35-8AAA8787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2FD6508-6EB3-447D-889D-192CCAAD7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2DEB048B-3FAB-40A9-9E33-C746A59C5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195DE666-102C-4C97-B98A-A7BE1492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5384C5B1-3CB7-4899-89FA-5BB0BD6C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53B9B18D-BF76-48DF-8C18-6851F9BB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0319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13B55F8-4C14-4ED2-AAA5-9C730A52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E0EC3998-5354-412F-83C3-2804EB1E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5845A536-DAB3-43D2-AE1E-6C02C4230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74C707B-5513-4585-BB88-ACD815295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AB3B4E8F-DF41-4476-BA88-63BED0115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02F438F4-558B-455B-9D55-2304DB7D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EDB7BAA9-4434-412F-AC50-2FCA043B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8B5F67C9-A8EB-456B-B306-CD75F698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6154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5F368D9-BD71-4A21-AD51-633DC0D1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C1500866-FDE5-4AFA-AD4B-41C4E86C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6B9C4752-E032-4955-A953-B639E5C8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56FE03AB-95F0-4FAC-9FDE-A8A55E59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8284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102CD21D-430A-4EE9-85C4-ECB22B8C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D36BE3D-FD87-40D2-8651-8AE1EEC6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1C30E1E-DEC7-4779-B48B-3CD8269D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264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7885185-2767-4AD1-9FCD-8C15F7D6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3E62CDE-BC9D-4170-BADC-694AE031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A004AF20-89E7-44C1-8AB6-3CEFD531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C151A29C-F0AD-40C0-8763-7736EAAC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12CF991C-DF14-4284-9782-FE502AEF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CC4CE2A3-C56F-42FB-9EB8-B56DB94C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062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ECC5242-267B-40E5-A6C1-6A7157CC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B855C758-539A-473D-9647-653D30B4E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27F2801-A53A-4653-97C2-0D2CDEE62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E6B15A6-94CC-4427-9111-2B6883EB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DDC3ACB4-5969-4A12-9FFF-6AFBD4D55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FF440664-BA26-4CD1-9542-CB15870A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8448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AE70210-B987-4479-9797-43E753C9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19A04730-A51D-4736-9558-B6F731553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440F3C9-E50B-40DD-B62E-507F6E9BE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B8361-9B4B-4D40-A718-4B642770C18F}" type="datetimeFigureOut">
              <a:rPr lang="x-none" smtClean="0"/>
              <a:t>28.10.2019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9D48DDC5-EC62-457F-A7A6-2EAAD076E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F2D7F37-51C7-46DC-A9BB-8DC901027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7A1AA-2DF0-437B-ADC0-56A7E13EBE3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658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10" Type="http://schemas.openxmlformats.org/officeDocument/2006/relationships/image" Target="../media/image80.jpg"/><Relationship Id="rId4" Type="http://schemas.openxmlformats.org/officeDocument/2006/relationships/image" Target="../media/image76.jpg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jpeg"/><Relationship Id="rId3" Type="http://schemas.openxmlformats.org/officeDocument/2006/relationships/image" Target="../media/image82.png"/><Relationship Id="rId7" Type="http://schemas.openxmlformats.org/officeDocument/2006/relationships/image" Target="../media/image86.jpeg"/><Relationship Id="rId12" Type="http://schemas.openxmlformats.org/officeDocument/2006/relationships/image" Target="../media/image4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2.png"/><Relationship Id="rId5" Type="http://schemas.openxmlformats.org/officeDocument/2006/relationships/image" Target="../media/image84.png"/><Relationship Id="rId10" Type="http://schemas.openxmlformats.org/officeDocument/2006/relationships/image" Target="../media/image89.jpeg"/><Relationship Id="rId4" Type="http://schemas.openxmlformats.org/officeDocument/2006/relationships/image" Target="../media/image83.png"/><Relationship Id="rId9" Type="http://schemas.openxmlformats.org/officeDocument/2006/relationships/image" Target="../media/image88.jpeg"/><Relationship Id="rId14" Type="http://schemas.openxmlformats.org/officeDocument/2006/relationships/image" Target="../media/image9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.svg"/><Relationship Id="rId7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4.svg"/><Relationship Id="rId7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4.svg"/><Relationship Id="rId7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jpeg"/><Relationship Id="rId4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emf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25.emf"/><Relationship Id="rId5" Type="http://schemas.openxmlformats.org/officeDocument/2006/relationships/image" Target="../media/image2.png"/><Relationship Id="rId10" Type="http://schemas.openxmlformats.org/officeDocument/2006/relationships/image" Target="../media/image24.emf"/><Relationship Id="rId4" Type="http://schemas.openxmlformats.org/officeDocument/2006/relationships/image" Target="../media/image20.png"/><Relationship Id="rId9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emf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4.svg"/><Relationship Id="rId9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6.png"/><Relationship Id="rId7" Type="http://schemas.openxmlformats.org/officeDocument/2006/relationships/image" Target="../media/image39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7" Type="http://schemas.openxmlformats.org/officeDocument/2006/relationships/image" Target="../media/image44.jpeg"/><Relationship Id="rId12" Type="http://schemas.openxmlformats.org/officeDocument/2006/relationships/image" Target="../media/image4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emf"/><Relationship Id="rId4" Type="http://schemas.openxmlformats.org/officeDocument/2006/relationships/image" Target="../media/image4.svg"/><Relationship Id="rId9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.sv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12" Type="http://schemas.openxmlformats.org/officeDocument/2006/relationships/image" Target="../media/image71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4.sv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ED4F7CC6-DEA8-4660-8DCF-0795E9D8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1787" t="2631" r="11787" b="26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2735F17-B098-4378-BFE5-2C3E7AD58ED4}"/>
              </a:ext>
            </a:extLst>
          </p:cNvPr>
          <p:cNvSpPr txBox="1"/>
          <p:nvPr/>
        </p:nvSpPr>
        <p:spPr>
          <a:xfrm>
            <a:off x="3296543" y="2423408"/>
            <a:ext cx="5598914" cy="2060043"/>
          </a:xfrm>
          <a:prstGeom prst="rect">
            <a:avLst/>
          </a:prstGeom>
          <a:solidFill>
            <a:srgbClr val="773A8F"/>
          </a:solidFill>
        </p:spPr>
        <p:txBody>
          <a:bodyPr wrap="square" lIns="720000" tIns="540000" rIns="720000" bIns="540000" rtlCol="0">
            <a:spAutoFit/>
          </a:bodyPr>
          <a:lstStyle/>
          <a:p>
            <a:pPr algn="ctr"/>
            <a:r>
              <a:rPr lang="en-US" sz="3600" spc="2000" dirty="0">
                <a:solidFill>
                  <a:schemeClr val="bg1"/>
                </a:solidFill>
                <a:latin typeface="Geometria" panose="020B0503020204020204" pitchFamily="34" charset="-52"/>
              </a:rPr>
              <a:t>VIAMEDI</a:t>
            </a:r>
            <a:r>
              <a:rPr lang="en-US" sz="3600" dirty="0">
                <a:solidFill>
                  <a:schemeClr val="bg1"/>
                </a:solidFill>
                <a:latin typeface="Geometria" panose="020B0503020204020204" pitchFamily="34" charset="-52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en-US" b="1" spc="300" dirty="0" smtClean="0">
                <a:solidFill>
                  <a:schemeClr val="bg1"/>
                </a:solidFill>
                <a:latin typeface="Geometria" panose="020B0503020204020204" pitchFamily="34" charset="-52"/>
              </a:rPr>
              <a:t>Portfolio</a:t>
            </a:r>
            <a:endParaRPr lang="x-none" b="1" dirty="0">
              <a:solidFill>
                <a:schemeClr val="bg1"/>
              </a:solidFill>
              <a:latin typeface="Geometria" panose="020B05030202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3280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4470400" cy="5232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dirty="0"/>
              <a:t/>
            </a:r>
            <a:br>
              <a:rPr lang="uk-UA" sz="1600" dirty="0"/>
            </a:br>
            <a:endParaRPr lang="uk-UA" sz="1600" dirty="0" smtClean="0"/>
          </a:p>
          <a:p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Глобальний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бренд з 27-річної історією </a:t>
            </a: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Перший цілодобовий анімаційний канал</a:t>
            </a: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Доступний в 400 мільйонах домогосподарств в 192 країнах світу</a:t>
            </a: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Власна анімаційна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студія</a:t>
            </a: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Захоплюючі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світи і крос-платформні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розваги </a:t>
            </a: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Розвиток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уяви, творчості і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допитливості </a:t>
            </a: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Гумор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, зрозумілий усім віковим категоріям</a:t>
            </a: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Geometria" panose="020B0503020204020204" pitchFamily="34" charset="-52"/>
            </a:endParaRPr>
          </a:p>
          <a:p>
            <a:pPr algn="just">
              <a:lnSpc>
                <a:spcPts val="1200"/>
              </a:lnSpc>
            </a:pPr>
            <a:endParaRPr lang="en-US" sz="1600" b="1" dirty="0">
              <a:latin typeface="Geometria" panose="020B0503020204020204" pitchFamily="34" charset="-52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xmlns="" id="{907DC1DB-720F-4A93-975A-0DFF1C14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24" y="201774"/>
            <a:ext cx="3534554" cy="1988188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xmlns="" id="{E4B2DB94-6CD2-4F31-A674-0185943BD9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67" y="261885"/>
            <a:ext cx="1548472" cy="95794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xmlns="" id="{94B83398-F529-4179-9065-D2E5C70A3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824" y="2169592"/>
            <a:ext cx="3534554" cy="1987967"/>
          </a:xfrm>
          <a:prstGeom prst="rect">
            <a:avLst/>
          </a:prstGeom>
        </p:spPr>
      </p:pic>
      <p:pic>
        <p:nvPicPr>
          <p:cNvPr id="33" name="Picture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F2C868D8-0ADA-401C-8FAE-E4E8BB443F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0" r="6150"/>
          <a:stretch/>
        </p:blipFill>
        <p:spPr>
          <a:xfrm>
            <a:off x="5333534" y="4524193"/>
            <a:ext cx="2988860" cy="1918108"/>
          </a:xfrm>
          <a:prstGeom prst="rect">
            <a:avLst/>
          </a:prstGeom>
        </p:spPr>
      </p:pic>
      <p:pic>
        <p:nvPicPr>
          <p:cNvPr id="18" name="Picture 4" descr="Image result for bakugan logo">
            <a:extLst>
              <a:ext uri="{FF2B5EF4-FFF2-40B4-BE49-F238E27FC236}">
                <a16:creationId xmlns="" xmlns:a16="http://schemas.microsoft.com/office/drawing/2014/main" xmlns:lc="http://schemas.openxmlformats.org/drawingml/2006/lockedCanvas" id="{67BD2D97-4886-4754-AE9F-E471FA13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824" y="4215838"/>
            <a:ext cx="3007637" cy="222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7A519B42-B78B-4DA8-B1C5-4D3EC3D5F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534" y="2714953"/>
            <a:ext cx="3217527" cy="18098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xmlns="" id="{C095CA5F-47E9-4191-90E8-CE491D4294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3534" y="675564"/>
            <a:ext cx="3219901" cy="20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4470400" cy="375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dirty="0"/>
              <a:t/>
            </a:r>
            <a:br>
              <a:rPr lang="uk-UA" sz="1600" dirty="0"/>
            </a:b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Для дітей від 3 до 7 років та їх батьків</a:t>
            </a: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Якісний контент</a:t>
            </a: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Гумор для всієї родини</a:t>
            </a: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Улюблені герої</a:t>
            </a: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Geometria" panose="020B0503020204020204" pitchFamily="34" charset="-52"/>
            </a:endParaRPr>
          </a:p>
          <a:p>
            <a:pPr algn="just">
              <a:lnSpc>
                <a:spcPts val="1200"/>
              </a:lnSpc>
            </a:pPr>
            <a:endParaRPr lang="en-US" sz="1600" b="1" dirty="0">
              <a:latin typeface="Geometria" panose="020B0503020204020204" pitchFamily="34" charset="-52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xmlns="" id="{896794D7-D0E6-4ECD-84CF-586F58461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6" y="3804596"/>
            <a:ext cx="1713208" cy="1301750"/>
          </a:xfrm>
          <a:prstGeom prst="rect">
            <a:avLst/>
          </a:prstGeom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xmlns="" id="{3A59D3FD-6261-4E42-8351-81D168B3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309" y="4318876"/>
            <a:ext cx="456978" cy="553087"/>
          </a:xfrm>
          <a:prstGeom prst="rect">
            <a:avLst/>
          </a:prstGeom>
        </p:spPr>
      </p:pic>
      <p:pic>
        <p:nvPicPr>
          <p:cNvPr id="31" name="Picture 3">
            <a:extLst>
              <a:ext uri="{FF2B5EF4-FFF2-40B4-BE49-F238E27FC236}">
                <a16:creationId xmlns:a16="http://schemas.microsoft.com/office/drawing/2014/main" xmlns="" id="{4734F285-4D95-40FE-8946-9D21DDCBB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623" y="4455471"/>
            <a:ext cx="1127113" cy="1641886"/>
          </a:xfrm>
          <a:prstGeom prst="rect">
            <a:avLst/>
          </a:prstGeom>
        </p:spPr>
      </p:pic>
      <p:pic>
        <p:nvPicPr>
          <p:cNvPr id="32" name="Picture 7">
            <a:extLst>
              <a:ext uri="{FF2B5EF4-FFF2-40B4-BE49-F238E27FC236}">
                <a16:creationId xmlns:a16="http://schemas.microsoft.com/office/drawing/2014/main" xmlns="" id="{AF516F36-2537-41FE-9F1D-5486626F3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29" y="3672811"/>
            <a:ext cx="1282108" cy="2006600"/>
          </a:xfrm>
          <a:prstGeom prst="rect">
            <a:avLst/>
          </a:prstGeom>
        </p:spPr>
      </p:pic>
      <p:pic>
        <p:nvPicPr>
          <p:cNvPr id="43" name="Picture 3" descr="d:\ye.pylypchenko\Desktop\Boomerang_tv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1" y="196599"/>
            <a:ext cx="1268668" cy="100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>
            <a:extLst>
              <a:ext uri="{FF2B5EF4-FFF2-40B4-BE49-F238E27FC236}">
                <a16:creationId xmlns="" xmlns:a16="http://schemas.microsoft.com/office/drawing/2014/main" xmlns:lc="http://schemas.openxmlformats.org/drawingml/2006/lockedCanvas" id="{811D2BE9-53F6-477F-A489-E913D414E3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263" y="135471"/>
            <a:ext cx="3843558" cy="2160000"/>
          </a:xfrm>
          <a:prstGeom prst="rect">
            <a:avLst/>
          </a:prstGeom>
        </p:spPr>
      </p:pic>
      <p:pic>
        <p:nvPicPr>
          <p:cNvPr id="24" name="Picture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D45F2C93-F717-4493-8F8C-CAE1220DF2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927" y="2295471"/>
            <a:ext cx="3839997" cy="2160000"/>
          </a:xfrm>
          <a:prstGeom prst="rect">
            <a:avLst/>
          </a:prstGeom>
        </p:spPr>
      </p:pic>
      <p:pic>
        <p:nvPicPr>
          <p:cNvPr id="22" name="Picture 8" descr="Image result for baby looney tunes boomerang">
            <a:extLst>
              <a:ext uri="{FF2B5EF4-FFF2-40B4-BE49-F238E27FC236}">
                <a16:creationId xmlns="" xmlns:a16="http://schemas.microsoft.com/office/drawing/2014/main" xmlns:lc="http://schemas.openxmlformats.org/drawingml/2006/lockedCanvas" id="{9A03E983-D467-4AB9-911B-7267CEB29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433" y="135471"/>
            <a:ext cx="384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pink panther boomerang">
            <a:extLst>
              <a:ext uri="{FF2B5EF4-FFF2-40B4-BE49-F238E27FC236}">
                <a16:creationId xmlns="" xmlns:a16="http://schemas.microsoft.com/office/drawing/2014/main" xmlns:lc="http://schemas.openxmlformats.org/drawingml/2006/lockedCanvas" id="{D55B5BE6-21CC-4644-BC66-FD980F19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257" y="4455471"/>
            <a:ext cx="38366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pic>
        <p:nvPicPr>
          <p:cNvPr id="26" name="Picture 14">
            <a:extLst>
              <a:ext uri="{FF2B5EF4-FFF2-40B4-BE49-F238E27FC236}">
                <a16:creationId xmlns="" xmlns:a16="http://schemas.microsoft.com/office/drawing/2014/main" xmlns:lc="http://schemas.openxmlformats.org/drawingml/2006/lockedCanvas" id="{28505E08-C4C2-4319-969B-15EC40D7770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33" y="2293477"/>
            <a:ext cx="3840000" cy="2341303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6E64B41F-9F57-429B-A524-38D3D9526BB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6695"/>
          <a:stretch/>
        </p:blipFill>
        <p:spPr>
          <a:xfrm>
            <a:off x="4602946" y="4612423"/>
            <a:ext cx="3816487" cy="20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2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4470400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CNN INTERNATIONAL</a:t>
            </a: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/>
            </a:r>
            <a:b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</a:b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О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дна з провідних телерадіокомпаній світу</a:t>
            </a:r>
          </a:p>
          <a:p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Здійснює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мовлення на 212 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країн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світу</a:t>
            </a:r>
          </a:p>
          <a:p>
            <a:endParaRPr lang="ru-RU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Випуски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новин телекомпанії дивляться більш ніж 1,5 мільярди 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осіб</a:t>
            </a:r>
            <a:endParaRPr lang="ru-RU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Geometria" panose="020B0503020204020204" pitchFamily="34" charset="-52"/>
            </a:endParaRPr>
          </a:p>
          <a:p>
            <a:pPr algn="just">
              <a:lnSpc>
                <a:spcPts val="1200"/>
              </a:lnSpc>
            </a:pPr>
            <a:endParaRPr lang="en-US" sz="1600" b="1" dirty="0"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2290" name="Picture 2" descr="Результат пошуку зображень за запитом &quot;cnn international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92" y="1724100"/>
            <a:ext cx="4530951" cy="27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6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3" r="21801"/>
          <a:stretch/>
        </p:blipFill>
        <p:spPr bwMode="auto">
          <a:xfrm>
            <a:off x="4847771" y="0"/>
            <a:ext cx="734422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3744690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SPI INTERNATIONAL</a:t>
            </a: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Глобальна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медіа-компанія, що управляє 40 телеканалами на шести континентах.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Працюючи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з понад 1400 операторами по всьому світу,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SPI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використовує найсучасніші технології, забезпечуючи своїм 60-мільйонним підписникам доступ до лінійного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SPI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та контенту на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вимогу. </a:t>
            </a:r>
          </a:p>
          <a:p>
            <a:pPr algn="just"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Понад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25 років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SPI International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є провідним постачальником театральних фільмів та телевізійних програм на міжнародному ринку. </a:t>
            </a: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625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 t="6250" r="36059" b="7945"/>
          <a:stretch/>
        </p:blipFill>
        <p:spPr bwMode="auto">
          <a:xfrm>
            <a:off x="4441371" y="0"/>
            <a:ext cx="7750629" cy="688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4470400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/>
            </a:r>
            <a:b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</a:b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/>
            </a:r>
            <a:b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</a:b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Більше 300 прем’єр заголовки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щороку</a:t>
            </a:r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Фільми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,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телесеріали</a:t>
            </a:r>
            <a:r>
              <a:rPr lang="en-US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та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високобюджетні т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елевізійні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постановки від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найкращих</a:t>
            </a:r>
          </a:p>
          <a:p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режисерів </a:t>
            </a: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Найкращий  контент від основних світових дистриб'юторів та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виробників</a:t>
            </a: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Geometria" panose="020B0503020204020204" pitchFamily="34" charset="-52"/>
            </a:endParaRPr>
          </a:p>
          <a:p>
            <a:pPr algn="just">
              <a:lnSpc>
                <a:spcPts val="1200"/>
              </a:lnSpc>
            </a:pPr>
            <a:endParaRPr lang="en-US" sz="1600" b="1" dirty="0"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  <a:noFill/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TextBox 1"/>
          <p:cNvSpPr txBox="1"/>
          <p:nvPr/>
        </p:nvSpPr>
        <p:spPr>
          <a:xfrm>
            <a:off x="4470400" y="427619"/>
            <a:ext cx="262708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6908800" y="696686"/>
            <a:ext cx="10740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4252686" y="0"/>
            <a:ext cx="10014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</p:txBody>
      </p:sp>
      <p:pic>
        <p:nvPicPr>
          <p:cNvPr id="15" name="Picture 2" descr="\\files2\FS_Storage\ViaMedia\FIC &amp; SPTI\VIA MEDIA\Женя\Презентации\FILMB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68" y="259990"/>
            <a:ext cx="1248232" cy="72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19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4470400" cy="4462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/>
            </a:r>
            <a:b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</a:b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Класичні шедеври та сучасний артхаус </a:t>
            </a: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Найвидатніші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режисери всіх часів: Куросава, Хічкок, Бунюель, Фелліні, Бергман, Бертолуччі, Протазанов, Айзенштейн, Вісконті, Де Сіка, Мурнау, Вуд, Мін-лянг, Ланг та багато інших </a:t>
            </a: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Нові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лауреати нагород від фестивального кола по всьому світу</a:t>
            </a: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ts val="1200"/>
              </a:lnSpc>
            </a:pPr>
            <a:endParaRPr lang="en-US" sz="1600" b="1" dirty="0"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7774" y="225836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TextBox 4"/>
          <p:cNvSpPr txBox="1"/>
          <p:nvPr/>
        </p:nvSpPr>
        <p:spPr>
          <a:xfrm>
            <a:off x="4252686" y="0"/>
            <a:ext cx="10014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</p:txBody>
      </p:sp>
      <p:pic>
        <p:nvPicPr>
          <p:cNvPr id="10" name="Picture 3" descr="\\files2\FS_Storage\ViaMedia\FIC &amp; SPTI\VIA MEDIA\Женя\Презентации\FILMBOX AR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67" y="260051"/>
            <a:ext cx="1511338" cy="75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3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TextBox 4"/>
          <p:cNvSpPr txBox="1"/>
          <p:nvPr/>
        </p:nvSpPr>
        <p:spPr>
          <a:xfrm>
            <a:off x="4252686" y="0"/>
            <a:ext cx="10014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</p:txBody>
      </p:sp>
      <p:pic>
        <p:nvPicPr>
          <p:cNvPr id="8" name="Picture 4" descr="\\files2\FS_Storage\ViaMedia\FIC &amp; SPTI\VIA MEDIA\Женя\Презентации\DOC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66" y="77774"/>
            <a:ext cx="1654633" cy="11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1" r="29363" b="5805"/>
          <a:stretch/>
        </p:blipFill>
        <p:spPr bwMode="auto">
          <a:xfrm>
            <a:off x="4539796" y="227915"/>
            <a:ext cx="3646261" cy="255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1" r="50000" b="6250"/>
          <a:stretch/>
        </p:blipFill>
        <p:spPr bwMode="auto">
          <a:xfrm>
            <a:off x="5254167" y="2641600"/>
            <a:ext cx="4031904" cy="3991429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3" t="5460" r="25514" b="9613"/>
          <a:stretch/>
        </p:blipFill>
        <p:spPr bwMode="auto">
          <a:xfrm>
            <a:off x="8186057" y="4028693"/>
            <a:ext cx="2598062" cy="260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2" r="22000"/>
          <a:stretch/>
        </p:blipFill>
        <p:spPr bwMode="auto">
          <a:xfrm>
            <a:off x="8186057" y="227915"/>
            <a:ext cx="3701143" cy="3883920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447040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/>
            </a:r>
            <a:b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</a:b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DOCUBOX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- справді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документальний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канал, </a:t>
            </a: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який надихає, розважає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та залучає аудиторію з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реал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ьним документальним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програмуванням</a:t>
            </a:r>
            <a:endParaRPr lang="en-US" sz="1600" b="1" dirty="0">
              <a:latin typeface="Geometria" panose="020B05030202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529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9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" r="48104" b="6200"/>
          <a:stretch/>
        </p:blipFill>
        <p:spPr bwMode="auto">
          <a:xfrm>
            <a:off x="5540223" y="2656620"/>
            <a:ext cx="3460568" cy="327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r="21554" b="8160"/>
          <a:stretch/>
        </p:blipFill>
        <p:spPr bwMode="auto">
          <a:xfrm>
            <a:off x="7474858" y="286098"/>
            <a:ext cx="4412342" cy="278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21690"/>
          <a:stretch/>
        </p:blipFill>
        <p:spPr bwMode="auto">
          <a:xfrm>
            <a:off x="8027132" y="2786743"/>
            <a:ext cx="3860068" cy="3966374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4470400" cy="60324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Канал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бойових мистецтв для всіх любителів бою, які жадають дії, адреналіну та справжнього бойового досвіду. </a:t>
            </a:r>
          </a:p>
          <a:p>
            <a:pPr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Спеціально створений як для любительських, так і професійних боїв, які як смак поту і крові. </a:t>
            </a:r>
          </a:p>
          <a:p>
            <a:pPr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FightBox HD - справжнє керівництво всіх стилей єдиноборства для тих, хто любить дивитися і вчитися. </a:t>
            </a:r>
          </a:p>
          <a:p>
            <a:pPr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Це вітрини найкращих боїв від професіоналів до аматорів</a:t>
            </a: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TextBox 4"/>
          <p:cNvSpPr txBox="1"/>
          <p:nvPr/>
        </p:nvSpPr>
        <p:spPr>
          <a:xfrm>
            <a:off x="4252686" y="0"/>
            <a:ext cx="10014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</p:txBody>
      </p:sp>
      <p:pic>
        <p:nvPicPr>
          <p:cNvPr id="18436" name="Picture 4" descr="Пов’язане зображенн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90" y="243642"/>
            <a:ext cx="2551791" cy="113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6" r="56470" b="6201"/>
          <a:stretch/>
        </p:blipFill>
        <p:spPr bwMode="auto">
          <a:xfrm>
            <a:off x="5540223" y="164586"/>
            <a:ext cx="2400590" cy="2708157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0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4000563" cy="60324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Fast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&amp; FunBox - це телевізійний канал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наповнений дією адреналінових видів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спорту, від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гоночних машини та мотокросу до скейтбордингу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Велика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різноманітність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дисциплін, шоу                      та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змагання з усього світу. </a:t>
            </a: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400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годин нового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контенту на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рік </a:t>
            </a: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Широка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цільова аудиторія 16-50 </a:t>
            </a: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Без реклами</a:t>
            </a: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TextBox 4"/>
          <p:cNvSpPr txBox="1"/>
          <p:nvPr/>
        </p:nvSpPr>
        <p:spPr>
          <a:xfrm>
            <a:off x="4252686" y="0"/>
            <a:ext cx="10014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</p:txBody>
      </p:sp>
      <p:pic>
        <p:nvPicPr>
          <p:cNvPr id="20484" name="Picture 4" descr="Пов’язане зображенн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68" y="234907"/>
            <a:ext cx="1611090" cy="8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6" r="34382" b="6094"/>
          <a:stretch/>
        </p:blipFill>
        <p:spPr bwMode="auto">
          <a:xfrm>
            <a:off x="4946198" y="234907"/>
            <a:ext cx="3922033" cy="294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3" r="42761" b="6093"/>
          <a:stretch/>
        </p:blipFill>
        <p:spPr bwMode="auto">
          <a:xfrm>
            <a:off x="8940801" y="243642"/>
            <a:ext cx="2917370" cy="2551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6" r="44646" b="6200"/>
          <a:stretch/>
        </p:blipFill>
        <p:spPr bwMode="auto">
          <a:xfrm>
            <a:off x="4943990" y="3178626"/>
            <a:ext cx="3764581" cy="3344262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21913"/>
          <a:stretch/>
        </p:blipFill>
        <p:spPr bwMode="auto">
          <a:xfrm>
            <a:off x="8389257" y="2409372"/>
            <a:ext cx="3468914" cy="3468914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0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3585033" cy="60324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FashionBox HD -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найновіший у світі</a:t>
            </a: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модний канал високої чіткості, який слід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дивитись всім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любителям моди, що знаходяться в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курсі останніх модних тенденцій</a:t>
            </a:r>
          </a:p>
          <a:p>
            <a:pPr algn="just"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5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годин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нового програмування щотижня</a:t>
            </a:r>
          </a:p>
          <a:p>
            <a:pPr algn="just">
              <a:lnSpc>
                <a:spcPct val="150000"/>
              </a:lnSpc>
            </a:pPr>
            <a:endParaRPr lang="ru-RU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Мода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, гламур, розкіш та стиль у форматі HD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ru-RU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TextBox 4"/>
          <p:cNvSpPr txBox="1"/>
          <p:nvPr/>
        </p:nvSpPr>
        <p:spPr>
          <a:xfrm>
            <a:off x="4252686" y="0"/>
            <a:ext cx="10014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</p:txBody>
      </p:sp>
      <p:pic>
        <p:nvPicPr>
          <p:cNvPr id="20484" name="Picture 4" descr="Пов’язане зображенн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68" y="234907"/>
            <a:ext cx="1611090" cy="8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r="21890"/>
          <a:stretch/>
        </p:blipFill>
        <p:spPr bwMode="auto">
          <a:xfrm>
            <a:off x="4753426" y="368300"/>
            <a:ext cx="2629682" cy="265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 b="6250"/>
          <a:stretch/>
        </p:blipFill>
        <p:spPr bwMode="auto">
          <a:xfrm>
            <a:off x="6973887" y="323165"/>
            <a:ext cx="4775201" cy="2472573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6" b="5804"/>
          <a:stretch/>
        </p:blipFill>
        <p:spPr bwMode="auto">
          <a:xfrm>
            <a:off x="4753425" y="2544725"/>
            <a:ext cx="6766905" cy="3342665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5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693951" y="806888"/>
            <a:ext cx="4238171" cy="4955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VIA MEDIA. AGENCY</a:t>
            </a:r>
            <a:endParaRPr lang="en-US" sz="20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buClr>
                <a:srgbClr val="773A8F"/>
              </a:buClr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ВІА МЕДІА – це:</a:t>
            </a:r>
          </a:p>
          <a:p>
            <a:pPr algn="just">
              <a:buClr>
                <a:srgbClr val="773A8F"/>
              </a:buClr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buClr>
                <a:srgbClr val="773A8F"/>
              </a:buClr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О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дна з найбільших агенцій в Україні</a:t>
            </a:r>
          </a:p>
          <a:p>
            <a:pPr algn="just">
              <a:buClr>
                <a:srgbClr val="773A8F"/>
              </a:buClr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buClr>
                <a:srgbClr val="773A8F"/>
              </a:buClr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В портфоліо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б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ільше 25 телеканалів для будь якої аудиторії</a:t>
            </a:r>
          </a:p>
          <a:p>
            <a:pPr algn="just">
              <a:buClr>
                <a:srgbClr val="773A8F"/>
              </a:buClr>
            </a:pPr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buClr>
                <a:srgbClr val="773A8F"/>
              </a:buClr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Тільки найкращі телеканали, які впізнають і бажають підключити потенційні абоненти</a:t>
            </a:r>
          </a:p>
          <a:p>
            <a:pPr algn="just">
              <a:buClr>
                <a:srgbClr val="773A8F"/>
              </a:buClr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buClr>
                <a:srgbClr val="773A8F"/>
              </a:buClr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Партнерство з найбільшими правовласниками контенту</a:t>
            </a:r>
          </a:p>
          <a:p>
            <a:pPr algn="just">
              <a:buClr>
                <a:srgbClr val="773A8F"/>
              </a:buClr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buClr>
                <a:srgbClr val="773A8F"/>
              </a:buClr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Команда менеджерів, що завжди готова відповісти на будь-яке питання</a:t>
            </a:r>
          </a:p>
          <a:p>
            <a:pPr>
              <a:lnSpc>
                <a:spcPts val="1200"/>
              </a:lnSpc>
            </a:pPr>
            <a:endParaRPr lang="uk-UA" sz="1600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ts val="1200"/>
              </a:lnSpc>
            </a:pPr>
            <a:endParaRPr lang="en-US" sz="1600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ts val="1200"/>
              </a:lnSpc>
            </a:pPr>
            <a:endParaRPr lang="en-US" sz="1600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026" name="Picture 2" descr="\\files2\FS_Storage\ViaMedia\FIC &amp; SPTI\VIA MEDIA\Коммерческие предложения\PRESENTATIONS\For portfolio\Fng-logo-o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73" y="564696"/>
            <a:ext cx="2945946" cy="164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files2\FS_Storage\ViaMedia\FIC &amp; SPTI\VIA MEDIA\Коммерческие предложения\PRESENTATIONS\For portfolio\NG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624" y="-66562"/>
            <a:ext cx="2540226" cy="254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files2\FS_Storage\ViaMedia\FIC &amp; SPTI\VIA MEDIA\Коммерческие предложения\PRESENTATIONS\For portfolio\AMC_Networks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153" y="2452399"/>
            <a:ext cx="3614965" cy="123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files2\FS_Storage\ViaMedia\FIC &amp; SPTI\VIA MEDIA\Коммерческие предложения\PRESENTATIONS\For portfolio\SP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546" y="273971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files2\FS_Storage\ViaMedia\FIC &amp; SPTI\VIA MEDIA\Коммерческие предложения\PRESENTATIONS\For portfolio\Turn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53" y="5186176"/>
            <a:ext cx="3202214" cy="5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\\files2\FS_Storage\ViaMedia\FIC &amp; SPTI\VIA MEDIA\Коммерческие предложения\PRESENTATIONS\For portfolio\XSPOR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624" y="4399500"/>
            <a:ext cx="2469697" cy="136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7" name="Picture 1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6359" r="-1" b="6250"/>
          <a:stretch/>
        </p:blipFill>
        <p:spPr bwMode="auto">
          <a:xfrm>
            <a:off x="5791200" y="3259852"/>
            <a:ext cx="6095999" cy="260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6" r="31840" b="49406"/>
          <a:stretch/>
        </p:blipFill>
        <p:spPr bwMode="auto">
          <a:xfrm>
            <a:off x="4193320" y="323166"/>
            <a:ext cx="7693879" cy="278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3585033" cy="60324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Сучасні незалежні артисти</a:t>
            </a:r>
          </a:p>
          <a:p>
            <a:pPr algn="just"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Відеокліпи,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організовані за жанром:</a:t>
            </a: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поп,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хіп-хоп/реп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,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танцювальні,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рок,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міжнародні</a:t>
            </a:r>
          </a:p>
          <a:p>
            <a:pPr algn="just"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Найкраща платформа</a:t>
            </a: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для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артистів,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що розвиваються</a:t>
            </a:r>
          </a:p>
          <a:p>
            <a:pPr algn="just"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Живі виступи</a:t>
            </a: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Нова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музика щотижня</a:t>
            </a:r>
            <a:endParaRPr lang="ru-RU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TextBox 4"/>
          <p:cNvSpPr txBox="1"/>
          <p:nvPr/>
        </p:nvSpPr>
        <p:spPr>
          <a:xfrm>
            <a:off x="4252686" y="0"/>
            <a:ext cx="10014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</p:txBody>
      </p:sp>
      <p:sp>
        <p:nvSpPr>
          <p:cNvPr id="2" name="AutoShape 10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" name="AutoShape 12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6" name="AutoShape 14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7" name="AutoShape 16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pic>
        <p:nvPicPr>
          <p:cNvPr id="19" name="Picture 7" descr="\\files2\FS_Storage\ViaMedia\FIC &amp; SPTI\VIA MEDIA\Женя\Презентации\inde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67" y="160337"/>
            <a:ext cx="943433" cy="85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6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3585033" cy="5416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Унікальний досвід ТВ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геймінгу</a:t>
            </a:r>
          </a:p>
          <a:p>
            <a:pPr algn="just"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Розваги та новини з усього ігрового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світу</a:t>
            </a:r>
          </a:p>
          <a:p>
            <a:pPr algn="just"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Програми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, призначені для геймерів</a:t>
            </a: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Найпопулярніші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ігри: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Dota 2, League of Legends,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en-US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Hearthstone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, </a:t>
            </a:r>
            <a:r>
              <a:rPr lang="en-US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Counter-Strike</a:t>
            </a: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Культові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Twitch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стримери та ютубери</a:t>
            </a: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Власні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ексклюзивні формати змагань</a:t>
            </a:r>
            <a:endParaRPr lang="ru-RU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TextBox 4"/>
          <p:cNvSpPr txBox="1"/>
          <p:nvPr/>
        </p:nvSpPr>
        <p:spPr>
          <a:xfrm>
            <a:off x="4252686" y="0"/>
            <a:ext cx="10014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</p:txBody>
      </p:sp>
      <p:sp>
        <p:nvSpPr>
          <p:cNvPr id="2" name="AutoShape 10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" name="AutoShape 12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6" name="AutoShape 14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7" name="AutoShape 16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pic>
        <p:nvPicPr>
          <p:cNvPr id="23554" name="Picture 2" descr="Результат пошуку зображень за запитом &quot;gametoon  logo p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90045"/>
            <a:ext cx="1540027" cy="81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365" y="160337"/>
            <a:ext cx="5119980" cy="257317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977" y="190045"/>
            <a:ext cx="2329291" cy="134230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361" y="2762484"/>
            <a:ext cx="3902984" cy="3205392"/>
          </a:xfrm>
          <a:prstGeom prst="rect">
            <a:avLst/>
          </a:prstGeom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6" r="22806"/>
          <a:stretch/>
        </p:blipFill>
        <p:spPr bwMode="auto">
          <a:xfrm>
            <a:off x="4504977" y="1722392"/>
            <a:ext cx="4174999" cy="4250907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4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9" t="5980" r="8056" b="4711"/>
          <a:stretch/>
        </p:blipFill>
        <p:spPr bwMode="auto">
          <a:xfrm>
            <a:off x="4601029" y="262735"/>
            <a:ext cx="3941567" cy="286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5" t="6455" r="7924" b="6002"/>
          <a:stretch/>
        </p:blipFill>
        <p:spPr bwMode="auto">
          <a:xfrm>
            <a:off x="6323073" y="2590192"/>
            <a:ext cx="5426015" cy="4057096"/>
          </a:xfrm>
          <a:prstGeom prst="rect">
            <a:avLst/>
          </a:prstGeom>
          <a:noFill/>
          <a:ln w="1079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3585033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E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ротичні фільми, котрі акцентують увагу на жіночій красі </a:t>
            </a:r>
          </a:p>
          <a:p>
            <a:pPr algn="just"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Стильна еротика </a:t>
            </a:r>
          </a:p>
          <a:p>
            <a:pPr algn="just"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Контент від найкращих студій дорослого кіно</a:t>
            </a:r>
            <a:endParaRPr lang="ru-RU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" name="AutoShape 10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" name="AutoShape 12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6" name="AutoShape 14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7" name="AutoShape 16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pic>
        <p:nvPicPr>
          <p:cNvPr id="24578" name="Picture 2" descr="Результат пошуку зображень за запитом &quot;erox hd logo png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08828"/>
            <a:ext cx="972691" cy="9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4"/>
          <a:stretch/>
        </p:blipFill>
        <p:spPr bwMode="auto">
          <a:xfrm>
            <a:off x="7707086" y="253221"/>
            <a:ext cx="4042002" cy="2591314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9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1" t="6358" r="18062" b="6250"/>
          <a:stretch/>
        </p:blipFill>
        <p:spPr bwMode="auto">
          <a:xfrm>
            <a:off x="4389704" y="465138"/>
            <a:ext cx="6459384" cy="537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3585033" cy="5416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SPI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забезпечує найвищу якість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зображення</a:t>
            </a:r>
            <a:r>
              <a:rPr lang="en-US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і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чіткий фокус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на </a:t>
            </a:r>
            <a:r>
              <a:rPr lang="en-US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UHD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Більшість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наявного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контенту </a:t>
            </a:r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на ринку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UHD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не підходить</a:t>
            </a: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для трансляції. Тому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лабораторія </a:t>
            </a:r>
            <a:r>
              <a:rPr lang="en-US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SPI</a:t>
            </a: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витратила багато годин на забезпечення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якості </a:t>
            </a:r>
            <a:r>
              <a:rPr lang="en-US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UHD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TextBox 4"/>
          <p:cNvSpPr txBox="1"/>
          <p:nvPr/>
        </p:nvSpPr>
        <p:spPr>
          <a:xfrm>
            <a:off x="4252686" y="0"/>
            <a:ext cx="10014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</p:txBody>
      </p:sp>
      <p:sp>
        <p:nvSpPr>
          <p:cNvPr id="2" name="AutoShape 10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" name="AutoShape 12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6" name="AutoShape 14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7" name="AutoShape 16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pic>
        <p:nvPicPr>
          <p:cNvPr id="25602" name="Picture 2" descr="Результат пошуку зображень за запитом &quot;funbox uhd logo png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60337"/>
            <a:ext cx="2108654" cy="11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1" t="6456" r="13469" b="5605"/>
          <a:stretch/>
        </p:blipFill>
        <p:spPr bwMode="auto">
          <a:xfrm>
            <a:off x="7863090" y="160338"/>
            <a:ext cx="4074568" cy="4300009"/>
          </a:xfrm>
          <a:prstGeom prst="rect">
            <a:avLst/>
          </a:prstGeom>
          <a:noFill/>
          <a:ln w="666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7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3585033" cy="6524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/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Телеканал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XSPORT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присвячений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спорту і 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здоровому способу життя. </a:t>
            </a:r>
            <a:r>
              <a:rPr lang="ru-RU" sz="16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Ідеологія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каналу -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український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спорт, </a:t>
            </a:r>
            <a:r>
              <a:rPr lang="ru-RU" sz="16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всі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його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межі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та прояви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, </a:t>
            </a:r>
            <a:r>
              <a:rPr lang="ru-RU" sz="16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герої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і </a:t>
            </a:r>
            <a:r>
              <a:rPr lang="ru-RU" sz="16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проблеми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ru-RU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Трансляції топових подій національних чемпіонатів з хокею, баскетболу, гандболу, </a:t>
            </a:r>
            <a:r>
              <a:rPr lang="uk-UA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футзалу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,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волейболу</a:t>
            </a: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Матчі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національних збірних з хокею, баскетболу, тенісу, гандболу, </a:t>
            </a:r>
            <a:r>
              <a:rPr lang="uk-UA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футзалу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та волейболу </a:t>
            </a: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Кращі </a:t>
            </a:r>
            <a:r>
              <a:rPr lang="uk-UA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вечора боксу за участю українських спортсменів, Всесвітня боксерська супер-серія і </a:t>
            </a:r>
            <a:r>
              <a:rPr lang="uk-UA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MMA</a:t>
            </a:r>
            <a:endParaRPr lang="ru-RU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" name="TextBox 4"/>
          <p:cNvSpPr txBox="1"/>
          <p:nvPr/>
        </p:nvSpPr>
        <p:spPr>
          <a:xfrm>
            <a:off x="4252686" y="0"/>
            <a:ext cx="10014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endParaRPr lang="uk-UA" dirty="0"/>
          </a:p>
        </p:txBody>
      </p:sp>
      <p:sp>
        <p:nvSpPr>
          <p:cNvPr id="2" name="AutoShape 10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4" name="AutoShape 12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6" name="AutoShape 14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7" name="AutoShape 16" descr="Результат пошуку зображень за запитом &quot;360tune hd logo p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pic>
        <p:nvPicPr>
          <p:cNvPr id="26626" name="Picture 2" descr="Результат пошуку зображень за запитом &quot;xsport logo png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8"/>
          <a:stretch/>
        </p:blipFill>
        <p:spPr bwMode="auto">
          <a:xfrm>
            <a:off x="4557486" y="323165"/>
            <a:ext cx="7371811" cy="479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Пов’язане зображ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486" y="3718178"/>
            <a:ext cx="4971145" cy="2794905"/>
          </a:xfrm>
          <a:prstGeom prst="rect">
            <a:avLst/>
          </a:prstGeom>
          <a:noFill/>
          <a:ln w="635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Результат пошуку зображень за запитом &quot;xsport logo png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-144463"/>
            <a:ext cx="2517926" cy="141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21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7170" name="Picture 2" descr="C:\Users\YEF465~1.PYL\AppData\Local\Temp\Rar$DRa13108.47897\logo_web_-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427" y="542468"/>
            <a:ext cx="9017629" cy="50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75856" y="5863765"/>
            <a:ext cx="466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b="1" dirty="0">
                <a:solidFill>
                  <a:srgbClr val="575756"/>
                </a:solidFill>
                <a:latin typeface="Geometria" panose="020B0503020204020204" pitchFamily="34" charset="-52"/>
              </a:rPr>
              <a:t>Надійний партнер у сфері платного ТБ</a:t>
            </a:r>
          </a:p>
        </p:txBody>
      </p:sp>
    </p:spTree>
    <p:extLst>
      <p:ext uri="{BB962C8B-B14F-4D97-AF65-F5344CB8AC3E}">
        <p14:creationId xmlns:p14="http://schemas.microsoft.com/office/powerpoint/2010/main" val="31875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ED4F7CC6-DEA8-4660-8DCF-0795E9D85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1787" t="2631" r="11787" b="26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2735F17-B098-4378-BFE5-2C3E7AD58ED4}"/>
              </a:ext>
            </a:extLst>
          </p:cNvPr>
          <p:cNvSpPr txBox="1"/>
          <p:nvPr/>
        </p:nvSpPr>
        <p:spPr>
          <a:xfrm>
            <a:off x="3537346" y="2329728"/>
            <a:ext cx="5117307" cy="1644545"/>
          </a:xfrm>
          <a:prstGeom prst="rect">
            <a:avLst/>
          </a:prstGeom>
          <a:solidFill>
            <a:srgbClr val="773A8F"/>
          </a:solidFill>
        </p:spPr>
        <p:txBody>
          <a:bodyPr wrap="square" lIns="720000" tIns="540000" rIns="720000" bIns="540000" rtlCol="0">
            <a:spAutoFit/>
          </a:bodyPr>
          <a:lstStyle/>
          <a:p>
            <a:pPr algn="ctr"/>
            <a:r>
              <a:rPr lang="uk-UA" sz="3600" b="1" dirty="0" smtClean="0">
                <a:solidFill>
                  <a:schemeClr val="bg1"/>
                </a:solidFill>
                <a:latin typeface="Geometria" panose="020B0503020204020204" pitchFamily="34" charset="-52"/>
              </a:rPr>
              <a:t>Дякую</a:t>
            </a:r>
            <a:endParaRPr lang="x-none" sz="3600" b="1" dirty="0">
              <a:solidFill>
                <a:schemeClr val="bg1"/>
              </a:solidFill>
              <a:latin typeface="Geometria" panose="020B0503020204020204" pitchFamily="34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1200" y="4455886"/>
            <a:ext cx="3744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chemeClr val="bg1"/>
                </a:solidFill>
                <a:latin typeface="Geometria" panose="020B0503020204020204" pitchFamily="34" charset="-52"/>
              </a:rPr>
              <a:t>Тел</a:t>
            </a:r>
            <a:r>
              <a:rPr lang="uk-UA" sz="1600" b="1" dirty="0">
                <a:solidFill>
                  <a:schemeClr val="bg1"/>
                </a:solidFill>
                <a:latin typeface="Geometria" panose="020B0503020204020204" pitchFamily="34" charset="-52"/>
              </a:rPr>
              <a:t>.: +38 044 364 94 75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Geometria" panose="020B0503020204020204" pitchFamily="34" charset="-52"/>
              </a:rPr>
              <a:t>E-mail: viamedia@viamedia.tv</a:t>
            </a: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chemeClr val="bg1"/>
                </a:solidFill>
                <a:latin typeface="Geometria" panose="020B0503020204020204" pitchFamily="34" charset="-52"/>
              </a:rPr>
              <a:t>02094, Київ, вул. Магнітогорська 1, </a:t>
            </a:r>
          </a:p>
          <a:p>
            <a:pPr algn="just">
              <a:lnSpc>
                <a:spcPct val="150000"/>
              </a:lnSpc>
            </a:pPr>
            <a:r>
              <a:rPr lang="uk-UA" sz="1600" b="1" dirty="0">
                <a:solidFill>
                  <a:schemeClr val="bg1"/>
                </a:solidFill>
                <a:latin typeface="Geometria" panose="020B0503020204020204" pitchFamily="34" charset="-52"/>
              </a:rPr>
              <a:t>4 пов., </a:t>
            </a:r>
            <a:r>
              <a:rPr lang="en-US" sz="1600" b="1" dirty="0">
                <a:solidFill>
                  <a:schemeClr val="bg1"/>
                </a:solidFill>
                <a:latin typeface="Geometria" panose="020B0503020204020204" pitchFamily="34" charset="-52"/>
              </a:rPr>
              <a:t>FIM </a:t>
            </a:r>
            <a:r>
              <a:rPr lang="en-US" sz="1600" b="1" dirty="0" smtClean="0">
                <a:solidFill>
                  <a:schemeClr val="bg1"/>
                </a:solidFill>
                <a:latin typeface="Geometria" panose="020B0503020204020204" pitchFamily="34" charset="-52"/>
              </a:rPr>
              <a:t>CENTER</a:t>
            </a:r>
            <a:endParaRPr lang="en-US" sz="1600" b="1" dirty="0">
              <a:solidFill>
                <a:schemeClr val="bg1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r>
              <a:rPr lang="uk-UA" sz="1600" b="1" dirty="0" smtClean="0">
                <a:solidFill>
                  <a:schemeClr val="bg1"/>
                </a:solidFill>
                <a:latin typeface="Geometria" panose="020B0503020204020204" pitchFamily="34" charset="-52"/>
              </a:rPr>
              <a:t>ТОВ «ВІА МЕДІА»</a:t>
            </a:r>
            <a:endParaRPr lang="uk-UA" sz="1600" b="1" dirty="0">
              <a:solidFill>
                <a:schemeClr val="bg1"/>
              </a:solidFill>
              <a:latin typeface="Geometria" panose="020B05030202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72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96572" y="552240"/>
            <a:ext cx="4354285" cy="59400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FOX NETWORKS GROUP</a:t>
            </a:r>
            <a:r>
              <a:rPr lang="ru-RU" sz="20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en-US" sz="20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/</a:t>
            </a:r>
          </a:p>
          <a:p>
            <a:r>
              <a:rPr lang="en-US" sz="20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NGC EUROPE LIMITED</a:t>
            </a:r>
            <a:endParaRPr lang="en-US" sz="20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FOX Networks Group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найулюбленіший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та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найвпізнаваніший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бренд представлений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кіносеріальними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каналами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FOX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та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FOX Life,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а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також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у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високій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чіткості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FOX HD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та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FOX Life HD.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В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пізнавальній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тематиці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компанія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пропонує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канали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National Geographic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та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Nat Geo Wild,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а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також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National Geographic HD 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та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Nat Geo Wild HD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А для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найменших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глядачів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 - </a:t>
            </a:r>
            <a:r>
              <a:rPr lang="en-US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Baby TV.  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Контент каналу </a:t>
            </a:r>
            <a:r>
              <a:rPr lang="ru-RU" sz="16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розроблений</a:t>
            </a:r>
            <a:r>
              <a:rPr lang="ru-RU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експертами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з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розвитку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6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дитини</a:t>
            </a:r>
            <a:r>
              <a:rPr lang="ru-RU" sz="1600" b="1" dirty="0">
                <a:solidFill>
                  <a:srgbClr val="575756"/>
                </a:solidFill>
                <a:latin typeface="Geometria" panose="020B0503020204020204" pitchFamily="34" charset="-52"/>
              </a:rPr>
              <a:t>.</a:t>
            </a:r>
          </a:p>
          <a:p>
            <a:pPr>
              <a:lnSpc>
                <a:spcPct val="150000"/>
              </a:lnSpc>
            </a:pPr>
            <a:endParaRPr lang="uk-UA" sz="14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marL="285750" indent="-2857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uk-UA" sz="1600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marL="285750" indent="-2857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>
              <a:lnSpc>
                <a:spcPts val="1200"/>
              </a:lnSpc>
            </a:pPr>
            <a:endParaRPr lang="en-US" sz="1600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2050" name="Picture 2" descr="\\files2\FS_Storage\ViaMedia\FIC &amp; SPTI\VIA MEDIA\Женя\Logo\Fox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692" y="406749"/>
            <a:ext cx="2560637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files2\FS_Storage\ViaMedia\FIC &amp; SPTI\VIA MEDIA\Женя\Logo\Fox-Lif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459" y="1862177"/>
            <a:ext cx="3306595" cy="13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files2\FS_Storage\ViaMedia\FIC &amp; SPTI\VIA MEDIA\Женя\Logo\Baby_T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093" y="5419586"/>
            <a:ext cx="1429200" cy="107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\\files2\FS_Storage\ViaMedia\FIC &amp; SPTI\VIA MEDIA\Женя\Logo\Logo_Nat_Geo_Wild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589" y="2138336"/>
            <a:ext cx="2239414" cy="80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\\files2\FS_Storage\ViaMedia\FIC &amp; SPTI\VIA MEDIA\Женя\Logo\Nat_Geo_Wild_HD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036" y="4511344"/>
            <a:ext cx="2574967" cy="90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\\files2\FS_Storage\ViaMedia\FIC &amp; SPTI\VIA MEDIA\Женя\Logo\National_Geographic_Channel_H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036" y="3422667"/>
            <a:ext cx="2320698" cy="8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\\files2\FS_Storage\ViaMedia\FIC &amp; SPTI\VIA MEDIA\Женя\Logo\Fox_Life_HD_201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96" y="4742063"/>
            <a:ext cx="2859524" cy="77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\\files2\FS_Storage\ViaMedia\FIC &amp; SPTI\VIA MEDIA\Женя\Logo\43ad653e2aac20fda5a26706d12e3ee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956" y="3422667"/>
            <a:ext cx="3108193" cy="108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\\files2\FS_Storage\ViaMedia\FIC &amp; SPTI\VIA MEDIA\Женя\Logo\Logo_Chaine_National_Geographic_Channe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520" y="552240"/>
            <a:ext cx="2633284" cy="92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80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630023" y="190500"/>
            <a:ext cx="4586514" cy="54861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ru-RU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FOX — один з найкращих розважальних телеканалів в світі. </a:t>
            </a:r>
            <a:endParaRPr lang="ru-RU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ru-RU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ru-RU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500 годин прем’єрного контенту </a:t>
            </a:r>
            <a:endParaRPr lang="ru-RU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ru-RU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Жіноча та чоловіча цільова аудиторія віком від 25 до 50 років</a:t>
            </a:r>
            <a:endParaRPr lang="ru-RU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uk-UA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Показ </a:t>
            </a:r>
            <a:r>
              <a:rPr lang="ru-RU" sz="15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прем’єри</a:t>
            </a:r>
            <a:r>
              <a:rPr lang="ru-RU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вже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за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декілька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годин </a:t>
            </a:r>
            <a:r>
              <a:rPr lang="ru-RU" sz="15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після</a:t>
            </a:r>
            <a:r>
              <a:rPr lang="ru-RU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5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прем’єри</a:t>
            </a:r>
            <a:r>
              <a:rPr lang="ru-RU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 в 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США</a:t>
            </a: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ru-RU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en-US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FOX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 – 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«</a:t>
            </a:r>
            <a:r>
              <a:rPr lang="en-US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must have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» 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канал для 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тисяч 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операторів 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по всьому світу. </a:t>
            </a:r>
            <a:endParaRPr lang="en-US" b="1" dirty="0">
              <a:latin typeface="Geometria" panose="020B0503020204020204" pitchFamily="34" charset="-52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9" name="Picture 2" descr="\\files2\FS_Storage\ViaMedia\FIC &amp; SPTI\VIA MEDIA\Женя\Logo\Fox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9" y="190500"/>
            <a:ext cx="1280318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\\files2\FS_Storage\ViaMedia\FIC &amp; SPTI\VIA MEDIA\Женя\Logo\43ad653e2aac20fda5a26706d12e3ee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91" y="177235"/>
            <a:ext cx="1778291" cy="62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752" y="156572"/>
            <a:ext cx="2484000" cy="3285564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1324" y="2246577"/>
            <a:ext cx="3969677" cy="1980000"/>
          </a:xfrm>
          <a:prstGeom prst="rect">
            <a:avLst/>
          </a:prstGeom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401" y="4336582"/>
            <a:ext cx="3981600" cy="190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9"/>
          <a:srcRect r="1433"/>
          <a:stretch/>
        </p:blipFill>
        <p:spPr>
          <a:xfrm>
            <a:off x="9355788" y="3442136"/>
            <a:ext cx="2488964" cy="144540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5788" y="4685017"/>
            <a:ext cx="2488964" cy="123653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4605" y="156572"/>
            <a:ext cx="3983115" cy="198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587" y="3767230"/>
            <a:ext cx="790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0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522" y="2750759"/>
            <a:ext cx="1874784" cy="12536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537029" y="243642"/>
            <a:ext cx="4470400" cy="61863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Канал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и для 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допитливих людей, впевнених, що в навколишньому світі ще багато непізнаного</a:t>
            </a: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ru-RU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495 мільйонів домогосподарств в 172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країнах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світу</a:t>
            </a:r>
            <a:endParaRPr lang="ru-RU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ru-RU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Якісний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контент,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який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отримав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:</a:t>
            </a: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у     2018  - 18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номінацій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та 5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нагород</a:t>
            </a:r>
            <a:r>
              <a:rPr lang="ru-RU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Еммі</a:t>
            </a:r>
            <a:endParaRPr lang="ru-RU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у 2019 – премія </a:t>
            </a:r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The </a:t>
            </a:r>
            <a:r>
              <a:rPr lang="en-US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Bafta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та </a:t>
            </a:r>
            <a:r>
              <a:rPr lang="en-US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The Oscars 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за кращий документальний фільм Фрі-Соло</a:t>
            </a: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uk-UA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en-US" b="1" dirty="0"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ct val="150000"/>
              </a:lnSpc>
              <a:buClr>
                <a:srgbClr val="773A8F"/>
              </a:buClr>
              <a:buFont typeface="Wingdings" panose="05000000000000000000" pitchFamily="2" charset="2"/>
              <a:buChar char="Ø"/>
            </a:pPr>
            <a:endParaRPr lang="uk-UA" sz="1600" b="1" dirty="0" smtClean="0"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uk-UA" sz="1600" b="1" dirty="0"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Geometria" panose="020B0503020204020204" pitchFamily="34" charset="-52"/>
            </a:endParaRPr>
          </a:p>
          <a:p>
            <a:pPr algn="just">
              <a:lnSpc>
                <a:spcPts val="1200"/>
              </a:lnSpc>
            </a:pPr>
            <a:endParaRPr lang="en-US" sz="1600" b="1" dirty="0"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145" name="Picture 25" descr="Результат пошуку зображень за запитом &quot;hot zone national geographic&quot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r="4574"/>
          <a:stretch/>
        </p:blipFill>
        <p:spPr bwMode="auto">
          <a:xfrm>
            <a:off x="8400744" y="3773466"/>
            <a:ext cx="3631125" cy="2183615"/>
          </a:xfrm>
          <a:prstGeom prst="rect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Результат пошуку зображень за запитом &quot;national geographic logo png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9" y="363039"/>
            <a:ext cx="1760311" cy="52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Результат пошуку зображень за запитом &quot;national geographic hd logo png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445" y="363039"/>
            <a:ext cx="1699984" cy="60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Результат пошуку зображень за запитом &quot;дикий тунец national geographic&quot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306" y="363039"/>
            <a:ext cx="2365563" cy="336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178" y="4789041"/>
            <a:ext cx="3263719" cy="1809656"/>
          </a:xfrm>
          <a:prstGeom prst="rect">
            <a:avLst/>
          </a:prstGeom>
        </p:spPr>
      </p:pic>
      <p:pic>
        <p:nvPicPr>
          <p:cNvPr id="5140" name="Picture 20" descr="Результат пошуку зображень за запитом &quot;gordon ramsay national geographic&quot;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458" y="368300"/>
            <a:ext cx="4618724" cy="2309363"/>
          </a:xfrm>
          <a:prstGeom prst="rect">
            <a:avLst/>
          </a:prstGeom>
          <a:noFill/>
          <a:ln w="635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178" y="2755774"/>
            <a:ext cx="3263719" cy="195515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203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25" y="3817268"/>
            <a:ext cx="2152656" cy="2672432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903" y="4998659"/>
            <a:ext cx="2531480" cy="152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537029" y="243642"/>
            <a:ext cx="4470400" cy="5840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Яскравий, динамічний канал пропонує високоякісні реаліті-шоу та кращі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драматичні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серіали</a:t>
            </a:r>
            <a:endParaRPr lang="ru-RU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Все, що подобається жінкам</a:t>
            </a: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ru-RU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535 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прем’єрних годин на рік</a:t>
            </a: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ru-RU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Щомісячно 3 нових серіали або прем’єри нових сезонів популярних серіалів</a:t>
            </a:r>
          </a:p>
          <a:p>
            <a:pPr marL="285750" indent="-285750" algn="just">
              <a:lnSpc>
                <a:spcPct val="150000"/>
              </a:lnSpc>
              <a:buClr>
                <a:srgbClr val="773A8F"/>
              </a:buClr>
              <a:buFont typeface="Wingdings" panose="05000000000000000000" pitchFamily="2" charset="2"/>
              <a:buChar char="Ø"/>
            </a:pPr>
            <a:endParaRPr lang="ru-RU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</a:pPr>
            <a:endParaRPr lang="en-US" b="1" dirty="0"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ct val="150000"/>
              </a:lnSpc>
              <a:buClr>
                <a:srgbClr val="773A8F"/>
              </a:buClr>
              <a:buFont typeface="Wingdings" panose="05000000000000000000" pitchFamily="2" charset="2"/>
              <a:buChar char="Ø"/>
            </a:pPr>
            <a:endParaRPr lang="uk-UA" sz="1600" b="1" dirty="0" smtClean="0"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uk-UA" sz="1600" b="1" dirty="0"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Geometria" panose="020B0503020204020204" pitchFamily="34" charset="-52"/>
            </a:endParaRPr>
          </a:p>
          <a:p>
            <a:pPr algn="just">
              <a:lnSpc>
                <a:spcPts val="1200"/>
              </a:lnSpc>
            </a:pPr>
            <a:endParaRPr lang="en-US" sz="1600" b="1" dirty="0">
              <a:latin typeface="Geometria" panose="020B0503020204020204" pitchFamily="34" charset="-52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048" y="243642"/>
            <a:ext cx="2869479" cy="347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 descr="\\files2\FS_Storage\ViaMedia\FIC &amp; SPTI\VIA MEDIA\Женя\Logo\Fox-Lif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7" y="124279"/>
            <a:ext cx="2006400" cy="82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\\files2\FS_Storage\ViaMedia\FIC &amp; SPTI\VIA MEDIA\Женя\Logo\Fox_Life_HD_20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229" y="180559"/>
            <a:ext cx="2619241" cy="71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8105" y="243642"/>
            <a:ext cx="3299983" cy="22825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4765" y="2526173"/>
            <a:ext cx="2544124" cy="2866456"/>
          </a:xfrm>
          <a:prstGeom prst="rect">
            <a:avLst/>
          </a:prstGeom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790" y="2438246"/>
            <a:ext cx="1844918" cy="2560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6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4470400" cy="54861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Канали повністю орієнтовані на створення та показ преміальних програм присвячених дикій природі</a:t>
            </a: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uk-UA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uk-UA" sz="15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Nat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uk-UA" sz="15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Geo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uk-UA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Wild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– лідер по часу перегляду серед глядачів вікової категорії 18-49 років</a:t>
            </a: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uk-UA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Канал користується 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неперевершеною репутацією, завдяки високій якості кіно і фото технологій</a:t>
            </a: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Перед 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вами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відкривається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можливість </a:t>
            </a:r>
            <a:r>
              <a:rPr lang="ru-RU" sz="1500" b="1" dirty="0" err="1">
                <a:solidFill>
                  <a:srgbClr val="575756"/>
                </a:solidFill>
                <a:latin typeface="Geometria" panose="020B0503020204020204" pitchFamily="34" charset="-52"/>
              </a:rPr>
              <a:t>познайомитись</a:t>
            </a:r>
            <a:r>
              <a:rPr lang="ru-RU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з </a:t>
            </a:r>
            <a:r>
              <a:rPr lang="ru-RU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найцікавішими та рідкіснішими проявами життя в світі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дикої</a:t>
            </a:r>
            <a:r>
              <a:rPr lang="ru-RU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 </a:t>
            </a:r>
            <a:r>
              <a:rPr lang="ru-RU" sz="1500" b="1" dirty="0" err="1" smtClean="0">
                <a:solidFill>
                  <a:srgbClr val="575756"/>
                </a:solidFill>
                <a:latin typeface="Geometria" panose="020B0503020204020204" pitchFamily="34" charset="-52"/>
              </a:rPr>
              <a:t>природи</a:t>
            </a:r>
            <a:endParaRPr lang="ru-RU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ru-RU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9229" name="Picture 13" descr="Результат пошуку зображень за запитом &quot;national geographic wild logo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25" y="239760"/>
            <a:ext cx="1687086" cy="60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 descr="Результат пошуку зображень за запитом &quot;national geographic wild hd logo png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43" y="145143"/>
            <a:ext cx="2090057" cy="7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Результат пошуку зображень за запитом &quot;polar bearsnational geographic wild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909" y="145143"/>
            <a:ext cx="3060901" cy="172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5809" y="145143"/>
            <a:ext cx="3400497" cy="3719506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301" y="3157284"/>
            <a:ext cx="4747787" cy="267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4907" y="3579057"/>
            <a:ext cx="3060902" cy="1607763"/>
          </a:xfrm>
          <a:prstGeom prst="rect">
            <a:avLst/>
          </a:prstGeom>
        </p:spPr>
      </p:pic>
      <p:pic>
        <p:nvPicPr>
          <p:cNvPr id="9223" name="Picture 7" descr="Пов’язане зображенн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908" y="1857300"/>
            <a:ext cx="3060901" cy="172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167" y="5186820"/>
            <a:ext cx="3091642" cy="153995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8983" y="3477905"/>
            <a:ext cx="47625" cy="119062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8184" y="4573701"/>
            <a:ext cx="47625" cy="1190625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8182" y="5539559"/>
            <a:ext cx="47625" cy="1190625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67443" y="3481067"/>
            <a:ext cx="47625" cy="119062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4371" y="4526849"/>
            <a:ext cx="47625" cy="1190625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4370" y="5539299"/>
            <a:ext cx="47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2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4470400" cy="63709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en-US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BabyTV - 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це цілодобовий канал для дітей до трьох років! Канал пропонує унікальні передачі, створені при співпраці з експертами по дитячому розвитку з метою підтримки навчання, активного способу життя і спілкування між дітьми. </a:t>
            </a:r>
            <a:endParaRPr lang="en-US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en-US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BabyTV - 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абсолютно 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вільний від реклами, створює для маленьких глядачів захищене середовище. Малюк може співати, грати, слухати історії, вчитися читати, рахувати, спілкуватися і пізнавати. Високоякісні оригінальні програми сприяють ранньому вивченню англійської мови.</a:t>
            </a:r>
          </a:p>
          <a:p>
            <a:pPr marL="285750" indent="-285750" algn="just">
              <a:lnSpc>
                <a:spcPct val="150000"/>
              </a:lnSpc>
              <a:buClr>
                <a:srgbClr val="773A8F"/>
              </a:buClr>
              <a:buFont typeface="Wingdings" panose="05000000000000000000" pitchFamily="2" charset="2"/>
              <a:buChar char="Ø"/>
            </a:pPr>
            <a:endParaRPr lang="uk-UA" sz="1600" b="1" dirty="0" smtClean="0"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uk-UA" sz="1600" b="1" dirty="0"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Geometria" panose="020B0503020204020204" pitchFamily="34" charset="-52"/>
            </a:endParaRPr>
          </a:p>
          <a:p>
            <a:pPr algn="just">
              <a:lnSpc>
                <a:spcPts val="1200"/>
              </a:lnSpc>
            </a:pPr>
            <a:endParaRPr lang="en-US" sz="1600" b="1" dirty="0"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547816"/>
            <a:ext cx="1620000" cy="114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77" y="736510"/>
            <a:ext cx="1620000" cy="114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22" y="524939"/>
            <a:ext cx="1620000" cy="115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2181170"/>
            <a:ext cx="1620000" cy="117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22" y="2196296"/>
            <a:ext cx="1620000" cy="115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77" y="2190376"/>
            <a:ext cx="1620000" cy="115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961" y="3749678"/>
            <a:ext cx="1620000" cy="110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5233519"/>
            <a:ext cx="1620000" cy="115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22" y="3749678"/>
            <a:ext cx="1620000" cy="110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077" y="3749678"/>
            <a:ext cx="1630800" cy="1111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25" y="5233520"/>
            <a:ext cx="1620000" cy="115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79220" y="201774"/>
            <a:ext cx="11488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Babyhood</a:t>
            </a: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87837" y="206717"/>
            <a:ext cx="16302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Billy Bam Bam</a:t>
            </a: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52994" y="214411"/>
            <a:ext cx="209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Charlie &amp; The Numbers</a:t>
            </a:r>
            <a:endParaRPr lang="uk-UA" sz="14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61169" y="1840737"/>
            <a:ext cx="162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Cuddies</a:t>
            </a: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52877" y="1838161"/>
            <a:ext cx="162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Draco</a:t>
            </a: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891041" y="1877200"/>
            <a:ext cx="162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Big Bugs Band</a:t>
            </a: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77618" y="3432851"/>
            <a:ext cx="162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Bath Tubbies</a:t>
            </a: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32994" y="3432851"/>
            <a:ext cx="162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Concertino</a:t>
            </a: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72877" y="3426513"/>
            <a:ext cx="162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Dream with Kim</a:t>
            </a: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84044" y="4910353"/>
            <a:ext cx="256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Goodnight Teddy Bear</a:t>
            </a: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87837" y="4910354"/>
            <a:ext cx="12800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Crystal Ball</a:t>
            </a: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</p:txBody>
      </p:sp>
      <p:pic>
        <p:nvPicPr>
          <p:cNvPr id="10260" name="Picture 20" descr="Результат пошуку зображень за запитом &quot;babytv logo png&quot;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33" y="96018"/>
            <a:ext cx="173831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5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21" y="4426857"/>
            <a:ext cx="3967789" cy="222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08A545-66C7-4814-B965-A2D6F1F63D19}"/>
              </a:ext>
            </a:extLst>
          </p:cNvPr>
          <p:cNvSpPr txBox="1"/>
          <p:nvPr/>
        </p:nvSpPr>
        <p:spPr>
          <a:xfrm>
            <a:off x="783767" y="243642"/>
            <a:ext cx="4470400" cy="5101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AMC</a:t>
            </a:r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uk-UA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endParaRPr lang="en-US" sz="16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Програмна сітка каналу - це </a:t>
            </a:r>
            <a:endParaRPr lang="en-US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en-US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24 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години 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мовлення на </a:t>
            </a:r>
            <a:r>
              <a:rPr lang="uk-UA" sz="1500" b="1" dirty="0">
                <a:solidFill>
                  <a:srgbClr val="575756"/>
                </a:solidFill>
                <a:latin typeface="Geometria" panose="020B0503020204020204" pitchFamily="34" charset="-52"/>
              </a:rPr>
              <a:t>день, сім (7) днів на 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тиждень </a:t>
            </a:r>
            <a:endParaRPr lang="en-US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uk-UA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2 вечора щотижня високоякісний, оригінальний сценарій драматичного серіалу</a:t>
            </a:r>
            <a:endParaRPr lang="en-US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endParaRPr lang="uk-UA" sz="1500" b="1" dirty="0" smtClean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algn="just">
              <a:lnSpc>
                <a:spcPct val="150000"/>
              </a:lnSpc>
              <a:buClr>
                <a:srgbClr val="773A8F"/>
              </a:buClr>
            </a:pP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Покази класичних, всесвітньо-відомих кінофільмів, </a:t>
            </a:r>
            <a:r>
              <a:rPr lang="uk-UA" sz="1500" b="1" dirty="0" smtClean="0">
                <a:solidFill>
                  <a:srgbClr val="575756"/>
                </a:solidFill>
                <a:latin typeface="Geometria" panose="020B0503020204020204" pitchFamily="34" charset="-52"/>
              </a:rPr>
              <a:t>а також випуски незначних незалежних розповсюджувачів</a:t>
            </a:r>
          </a:p>
          <a:p>
            <a:pPr indent="-285750" algn="just">
              <a:lnSpc>
                <a:spcPct val="150000"/>
              </a:lnSpc>
              <a:buClr>
                <a:srgbClr val="773A8F"/>
              </a:buClr>
              <a:buFont typeface="Arial" panose="020B0604020202020204" pitchFamily="34" charset="0"/>
              <a:buChar char="•"/>
            </a:pPr>
            <a:endParaRPr lang="uk-UA" sz="1500" b="1" dirty="0">
              <a:solidFill>
                <a:srgbClr val="575756"/>
              </a:solidFill>
              <a:latin typeface="Geometria" panose="020B0503020204020204" pitchFamily="34" charset="-52"/>
            </a:endParaRPr>
          </a:p>
          <a:p>
            <a:pPr marL="285750" indent="-285750" algn="just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sz="1600" b="1" dirty="0">
              <a:latin typeface="Geometria" panose="020B0503020204020204" pitchFamily="34" charset="-52"/>
            </a:endParaRPr>
          </a:p>
          <a:p>
            <a:pPr algn="just">
              <a:lnSpc>
                <a:spcPts val="1200"/>
              </a:lnSpc>
            </a:pPr>
            <a:endParaRPr lang="en-US" sz="1600" b="1" dirty="0">
              <a:latin typeface="Geometria" panose="020B05030202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81505123-88C3-415B-ADC4-97E35FE39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9088" y="6001129"/>
            <a:ext cx="900000" cy="488571"/>
          </a:xfrm>
          <a:prstGeom prst="rect">
            <a:avLst/>
          </a:prstGeom>
        </p:spPr>
      </p:pic>
      <p:sp>
        <p:nvSpPr>
          <p:cNvPr id="23" name="Трапеция 22">
            <a:extLst>
              <a:ext uri="{FF2B5EF4-FFF2-40B4-BE49-F238E27FC236}">
                <a16:creationId xmlns="" xmlns:a16="http://schemas.microsoft.com/office/drawing/2014/main" id="{D505738A-AF73-4BB2-8520-762B73376050}"/>
              </a:ext>
            </a:extLst>
          </p:cNvPr>
          <p:cNvSpPr/>
          <p:nvPr/>
        </p:nvSpPr>
        <p:spPr>
          <a:xfrm rot="5400000">
            <a:off x="-2844700" y="3213000"/>
            <a:ext cx="6121400" cy="432000"/>
          </a:xfrm>
          <a:prstGeom prst="trapezoid">
            <a:avLst>
              <a:gd name="adj" fmla="val 148954"/>
            </a:avLst>
          </a:prstGeom>
          <a:gradFill>
            <a:gsLst>
              <a:gs pos="20000">
                <a:srgbClr val="773A8F"/>
              </a:gs>
              <a:gs pos="100000">
                <a:srgbClr val="D2298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664" y="226535"/>
            <a:ext cx="1438050" cy="218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61" y="213185"/>
            <a:ext cx="1407264" cy="219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46" y="2549570"/>
            <a:ext cx="1620075" cy="182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203" y="2561980"/>
            <a:ext cx="1411968" cy="181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459" y="243643"/>
            <a:ext cx="1567126" cy="216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21" y="2561980"/>
            <a:ext cx="1621402" cy="182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938" y="2549570"/>
            <a:ext cx="1454718" cy="182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160" y="4426857"/>
            <a:ext cx="1481780" cy="148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516" y="211895"/>
            <a:ext cx="1603506" cy="222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14" y="189931"/>
            <a:ext cx="1613655" cy="73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2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832</Words>
  <Application>Microsoft Office PowerPoint</Application>
  <PresentationFormat>Широкоэкранный</PresentationFormat>
  <Paragraphs>313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Geometria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Гончар Ольга</cp:lastModifiedBy>
  <cp:revision>103</cp:revision>
  <dcterms:created xsi:type="dcterms:W3CDTF">2019-10-17T15:38:58Z</dcterms:created>
  <dcterms:modified xsi:type="dcterms:W3CDTF">2019-10-28T12:00:12Z</dcterms:modified>
</cp:coreProperties>
</file>